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3" r:id="rId7"/>
    <p:sldId id="261" r:id="rId8"/>
    <p:sldId id="262"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1" d="100"/>
          <a:sy n="41" d="100"/>
        </p:scale>
        <p:origin x="-114" y="-93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5804B857-BEAF-4C13-A0F6-E88B9F636703}" type="datetimeFigureOut">
              <a:rPr lang="en-US" smtClean="0"/>
              <a:t>12/20/2012</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99DE2659-A845-442C-B7B8-4B40666B6CA7}"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p14:shred/>
        <p:sndAc>
          <p:stSnd>
            <p:snd r:embed="rId1" name="drumroll.wav"/>
          </p:stSnd>
        </p:sndAc>
      </p:transition>
    </mc:Choice>
    <mc:Fallback>
      <p:transition spd="slow">
        <p:fade/>
        <p:sndAc>
          <p:stSnd>
            <p:snd r:embed="rId1" name="drumroll.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04B857-BEAF-4C13-A0F6-E88B9F636703}" type="datetimeFigureOut">
              <a:rPr lang="en-US" smtClean="0"/>
              <a:t>12/20/2012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DE2659-A845-442C-B7B8-4B40666B6CA7}"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p14:shred/>
        <p:sndAc>
          <p:stSnd>
            <p:snd r:embed="rId1" name="drumroll.wav"/>
          </p:stSnd>
        </p:sndAc>
      </p:transition>
    </mc:Choice>
    <mc:Fallback>
      <p:transition spd="slow">
        <p:fade/>
        <p:sndAc>
          <p:stSnd>
            <p:snd r:embed="rId1" name="drumroll.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04B857-BEAF-4C13-A0F6-E88B9F636703}" type="datetimeFigureOut">
              <a:rPr lang="en-US" smtClean="0"/>
              <a:t>12/20/2012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DE2659-A845-442C-B7B8-4B40666B6CA7}"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p14:shred/>
        <p:sndAc>
          <p:stSnd>
            <p:snd r:embed="rId1" name="drumroll.wav"/>
          </p:stSnd>
        </p:sndAc>
      </p:transition>
    </mc:Choice>
    <mc:Fallback>
      <p:transition spd="slow">
        <p:fade/>
        <p:sndAc>
          <p:stSnd>
            <p:snd r:embed="rId1" name="drumroll.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804B857-BEAF-4C13-A0F6-E88B9F636703}" type="datetimeFigureOut">
              <a:rPr lang="en-US" smtClean="0"/>
              <a:t>12/20/2012</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99DE2659-A845-442C-B7B8-4B40666B6CA7}"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p14:shred/>
        <p:sndAc>
          <p:stSnd>
            <p:snd r:embed="rId1" name="drumroll.wav"/>
          </p:stSnd>
        </p:sndAc>
      </p:transition>
    </mc:Choice>
    <mc:Fallback>
      <p:transition spd="slow">
        <p:fade/>
        <p:sndAc>
          <p:stSnd>
            <p:snd r:embed="rId1" name="drumroll.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5804B857-BEAF-4C13-A0F6-E88B9F636703}" type="datetimeFigureOut">
              <a:rPr lang="en-US" smtClean="0"/>
              <a:t>12/20/2012</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99DE2659-A845-442C-B7B8-4B40666B6CA7}" type="slidenum">
              <a:rPr lang="en-US" smtClean="0"/>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4500">
        <p14:shred/>
        <p:sndAc>
          <p:stSnd>
            <p:snd r:embed="rId1" name="drumroll.wav"/>
          </p:stSnd>
        </p:sndAc>
      </p:transition>
    </mc:Choice>
    <mc:Fallback>
      <p:transition spd="slow">
        <p:fade/>
        <p:sndAc>
          <p:stSnd>
            <p:snd r:embed="rId1" name="drumroll.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5804B857-BEAF-4C13-A0F6-E88B9F636703}" type="datetimeFigureOut">
              <a:rPr lang="en-US" smtClean="0"/>
              <a:t>12/20/2012</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99DE2659-A845-442C-B7B8-4B40666B6CA7}"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p14:shred/>
        <p:sndAc>
          <p:stSnd>
            <p:snd r:embed="rId1" name="drumroll.wav"/>
          </p:stSnd>
        </p:sndAc>
      </p:transition>
    </mc:Choice>
    <mc:Fallback>
      <p:transition spd="slow">
        <p:fade/>
        <p:sndAc>
          <p:stSnd>
            <p:snd r:embed="rId1" name="drumroll.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5804B857-BEAF-4C13-A0F6-E88B9F636703}" type="datetimeFigureOut">
              <a:rPr lang="en-US" smtClean="0"/>
              <a:t>12/20/2012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99DE2659-A845-442C-B7B8-4B40666B6CA7}" type="slidenum">
              <a:rPr lang="en-US" smtClean="0"/>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mc:AlternateContent xmlns:mc="http://schemas.openxmlformats.org/markup-compatibility/2006">
    <mc:Choice xmlns:p14="http://schemas.microsoft.com/office/powerpoint/2010/main" Requires="p14">
      <p:transition spd="slow" p14:dur="4500">
        <p14:shred/>
        <p:sndAc>
          <p:stSnd>
            <p:snd r:embed="rId1" name="drumroll.wav"/>
          </p:stSnd>
        </p:sndAc>
      </p:transition>
    </mc:Choice>
    <mc:Fallback>
      <p:transition spd="slow">
        <p:fade/>
        <p:sndAc>
          <p:stSnd>
            <p:snd r:embed="rId1" name="drumroll.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804B857-BEAF-4C13-A0F6-E88B9F636703}" type="datetimeFigureOut">
              <a:rPr lang="en-US" smtClean="0"/>
              <a:t>12/20/2012</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DE2659-A845-442C-B7B8-4B40666B6CA7}"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p14:shred/>
        <p:sndAc>
          <p:stSnd>
            <p:snd r:embed="rId1" name="drumroll.wav"/>
          </p:stSnd>
        </p:sndAc>
      </p:transition>
    </mc:Choice>
    <mc:Fallback>
      <p:transition spd="slow">
        <p:fade/>
        <p:sndAc>
          <p:stSnd>
            <p:snd r:embed="rId1" name="drumroll.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804B857-BEAF-4C13-A0F6-E88B9F636703}" type="datetimeFigureOut">
              <a:rPr lang="en-US" smtClean="0"/>
              <a:t>12/20/2012</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DE2659-A845-442C-B7B8-4B40666B6CA7}"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p14:shred/>
        <p:sndAc>
          <p:stSnd>
            <p:snd r:embed="rId1" name="drumroll.wav"/>
          </p:stSnd>
        </p:sndAc>
      </p:transition>
    </mc:Choice>
    <mc:Fallback>
      <p:transition spd="slow">
        <p:fade/>
        <p:sndAc>
          <p:stSnd>
            <p:snd r:embed="rId1" name="drumroll.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804B857-BEAF-4C13-A0F6-E88B9F636703}" type="datetimeFigureOut">
              <a:rPr lang="en-US" smtClean="0"/>
              <a:t>12/20/2012</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DE2659-A845-442C-B7B8-4B40666B6CA7}"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p14:shred/>
        <p:sndAc>
          <p:stSnd>
            <p:snd r:embed="rId1" name="drumroll.wav"/>
          </p:stSnd>
        </p:sndAc>
      </p:transition>
    </mc:Choice>
    <mc:Fallback>
      <p:transition spd="slow">
        <p:fade/>
        <p:sndAc>
          <p:stSnd>
            <p:snd r:embed="rId1" name="drumroll.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5804B857-BEAF-4C13-A0F6-E88B9F636703}" type="datetimeFigureOut">
              <a:rPr lang="en-US" smtClean="0"/>
              <a:t>12/20/2012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99DE2659-A845-442C-B7B8-4B40666B6CA7}" type="slidenum">
              <a:rPr lang="en-US" smtClean="0"/>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mc:Choice xmlns:p14="http://schemas.microsoft.com/office/powerpoint/2010/main" Requires="p14">
      <p:transition spd="slow" p14:dur="4500">
        <p14:shred/>
        <p:sndAc>
          <p:stSnd>
            <p:snd r:embed="rId1" name="drumroll.wav"/>
          </p:stSnd>
        </p:sndAc>
      </p:transition>
    </mc:Choice>
    <mc:Fallback>
      <p:transition spd="slow">
        <p:fade/>
        <p:sndAc>
          <p:stSnd>
            <p:snd r:embed="rId1" name="drumroll.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804B857-BEAF-4C13-A0F6-E88B9F636703}" type="datetimeFigureOut">
              <a:rPr lang="en-US" smtClean="0"/>
              <a:t>12/20/2012</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9DE2659-A845-442C-B7B8-4B40666B6CA7}" type="slidenum">
              <a:rPr lang="en-US" smtClean="0"/>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mc:Choice xmlns:p14="http://schemas.microsoft.com/office/powerpoint/2010/main" Requires="p14">
      <p:transition spd="slow" p14:dur="4500">
        <p14:shred/>
        <p:sndAc>
          <p:stSnd>
            <p:snd r:embed="rId13" name="drumroll.wav"/>
          </p:stSnd>
        </p:sndAc>
      </p:transition>
    </mc:Choice>
    <mc:Fallback>
      <p:transition spd="slow">
        <p:fade/>
        <p:sndAc>
          <p:stSnd>
            <p:snd r:embed="rId13" name="drumroll.wav"/>
          </p:stSnd>
        </p:sndAc>
      </p:transition>
    </mc:Fallback>
  </mc:AlternateConten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photosshow.com/wp-content/uploads/2011/12/Sand-dune.jpg" TargetMode="Externa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hyperlink" Target="http://www.pbs.org/empires/islam/faithtoday.html" TargetMode="External"/><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hyperlink" Target="http://islamtodayoregon.blogspot.com/" TargetMode="External"/><Relationship Id="rId4" Type="http://schemas.openxmlformats.org/officeDocument/2006/relationships/hyperlink" Target="http://en.islamtoday.ne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51200039\AppData\Local\Microsoft\Windows\Temporary Internet Files\Content.IE5\WE57GZP5\MC90015653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152400"/>
            <a:ext cx="7010400" cy="640417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62000" y="304800"/>
            <a:ext cx="7848600" cy="6001643"/>
          </a:xfrm>
          <a:prstGeom prst="rect">
            <a:avLst/>
          </a:prstGeom>
          <a:noFill/>
        </p:spPr>
        <p:txBody>
          <a:bodyPr wrap="square" rtlCol="0">
            <a:spAutoFit/>
          </a:bodyPr>
          <a:lstStyle/>
          <a:p>
            <a:r>
              <a:rPr lang="en-US" sz="4800" dirty="0" smtClean="0">
                <a:solidFill>
                  <a:srgbClr val="FF0000"/>
                </a:solidFill>
              </a:rPr>
              <a:t>            </a:t>
            </a:r>
            <a:r>
              <a:rPr lang="en-US" sz="4800" dirty="0" smtClean="0">
                <a:solidFill>
                  <a:srgbClr val="FF0000"/>
                </a:solidFill>
                <a:latin typeface="Castellar" pitchFamily="18" charset="0"/>
              </a:rPr>
              <a:t>Islam Project</a:t>
            </a:r>
          </a:p>
          <a:p>
            <a:endParaRPr lang="en-US" sz="4800" dirty="0">
              <a:solidFill>
                <a:srgbClr val="FF0000"/>
              </a:solidFill>
              <a:latin typeface="Castellar" pitchFamily="18" charset="0"/>
            </a:endParaRPr>
          </a:p>
          <a:p>
            <a:endParaRPr lang="en-US" sz="4800" dirty="0">
              <a:solidFill>
                <a:srgbClr val="FF0000"/>
              </a:solidFill>
              <a:latin typeface="Castellar" pitchFamily="18" charset="0"/>
            </a:endParaRPr>
          </a:p>
          <a:p>
            <a:r>
              <a:rPr lang="en-US" sz="4800" dirty="0">
                <a:solidFill>
                  <a:srgbClr val="FF0000"/>
                </a:solidFill>
                <a:latin typeface="Castellar" pitchFamily="18" charset="0"/>
              </a:rPr>
              <a:t> </a:t>
            </a:r>
            <a:r>
              <a:rPr lang="en-US" sz="4800" dirty="0" smtClean="0">
                <a:solidFill>
                  <a:srgbClr val="FF0000"/>
                </a:solidFill>
                <a:latin typeface="Castellar" pitchFamily="18" charset="0"/>
              </a:rPr>
              <a:t>   </a:t>
            </a:r>
          </a:p>
          <a:p>
            <a:r>
              <a:rPr lang="en-US" sz="4800" dirty="0">
                <a:solidFill>
                  <a:srgbClr val="FF0000"/>
                </a:solidFill>
                <a:latin typeface="Castellar" pitchFamily="18" charset="0"/>
              </a:rPr>
              <a:t> </a:t>
            </a:r>
            <a:r>
              <a:rPr lang="en-US" sz="4800" dirty="0" smtClean="0">
                <a:solidFill>
                  <a:srgbClr val="FF0000"/>
                </a:solidFill>
                <a:latin typeface="Castellar" pitchFamily="18" charset="0"/>
              </a:rPr>
              <a:t>   Trent Wittner</a:t>
            </a:r>
          </a:p>
          <a:p>
            <a:r>
              <a:rPr lang="en-US" sz="4800" dirty="0">
                <a:solidFill>
                  <a:srgbClr val="FF0000"/>
                </a:solidFill>
                <a:latin typeface="Castellar" pitchFamily="18" charset="0"/>
              </a:rPr>
              <a:t> </a:t>
            </a:r>
            <a:r>
              <a:rPr lang="en-US" sz="4800" dirty="0" smtClean="0">
                <a:solidFill>
                  <a:srgbClr val="FF0000"/>
                </a:solidFill>
                <a:latin typeface="Castellar" pitchFamily="18" charset="0"/>
              </a:rPr>
              <a:t>      Shane Smith</a:t>
            </a:r>
          </a:p>
          <a:p>
            <a:r>
              <a:rPr lang="en-US" sz="4800" dirty="0">
                <a:solidFill>
                  <a:srgbClr val="FF0000"/>
                </a:solidFill>
                <a:latin typeface="Castellar" pitchFamily="18" charset="0"/>
              </a:rPr>
              <a:t> </a:t>
            </a:r>
            <a:r>
              <a:rPr lang="en-US" sz="4800" dirty="0" smtClean="0">
                <a:solidFill>
                  <a:srgbClr val="FF0000"/>
                </a:solidFill>
                <a:latin typeface="Castellar" pitchFamily="18" charset="0"/>
              </a:rPr>
              <a:t>  Kainoa Hartrum</a:t>
            </a:r>
          </a:p>
          <a:p>
            <a:r>
              <a:rPr lang="en-US" sz="4800" dirty="0">
                <a:solidFill>
                  <a:srgbClr val="FF0000"/>
                </a:solidFill>
                <a:latin typeface="Castellar" pitchFamily="18" charset="0"/>
              </a:rPr>
              <a:t> </a:t>
            </a:r>
            <a:r>
              <a:rPr lang="en-US" sz="4800" dirty="0" smtClean="0">
                <a:solidFill>
                  <a:srgbClr val="FF0000"/>
                </a:solidFill>
                <a:latin typeface="Castellar" pitchFamily="18" charset="0"/>
              </a:rPr>
              <a:t>Mauricio Palafox</a:t>
            </a:r>
            <a:r>
              <a:rPr lang="en-US" sz="4800" dirty="0" smtClean="0">
                <a:solidFill>
                  <a:srgbClr val="FF0000"/>
                </a:solidFill>
              </a:rPr>
              <a:t> </a:t>
            </a:r>
            <a:endParaRPr lang="en-US" sz="4800" dirty="0">
              <a:solidFill>
                <a:srgbClr val="FF0000"/>
              </a:solidFill>
            </a:endParaRPr>
          </a:p>
        </p:txBody>
      </p:sp>
      <p:pic>
        <p:nvPicPr>
          <p:cNvPr id="5" name="Picture 3" descr="\\Prdshome38-39\home\20\201\20100222\My Documents\2012-2013 Innovation Middle\U.  World History, Mrs. Miller\Captur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709" r="1768" b="2825"/>
          <a:stretch/>
        </p:blipFill>
        <p:spPr bwMode="auto">
          <a:xfrm>
            <a:off x="3276600" y="1295400"/>
            <a:ext cx="2556164" cy="1636985"/>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1834624"/>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28600"/>
            <a:ext cx="7772400" cy="2209800"/>
          </a:xfrm>
        </p:spPr>
        <p:txBody>
          <a:bodyPr>
            <a:normAutofit fontScale="90000"/>
          </a:bodyPr>
          <a:lstStyle/>
          <a:p>
            <a:pPr algn="l"/>
            <a:r>
              <a:rPr lang="en-US" sz="2400" dirty="0" smtClean="0"/>
              <a:t>The Quran states that women and men are equal.</a:t>
            </a:r>
            <a:br>
              <a:rPr lang="en-US" sz="2400" dirty="0" smtClean="0"/>
            </a:br>
            <a:r>
              <a:rPr lang="en-US" sz="2400" dirty="0" smtClean="0"/>
              <a:t>The role of women in Islam is to be a dutiful wife, and to care for her children.</a:t>
            </a:r>
            <a:br>
              <a:rPr lang="en-US" sz="2400" dirty="0" smtClean="0"/>
            </a:br>
            <a:r>
              <a:rPr lang="en-US" sz="2400" dirty="0" smtClean="0"/>
              <a:t>Before women in Islam had the same rights as men, they were treated like slaves.</a:t>
            </a:r>
            <a:br>
              <a:rPr lang="en-US" sz="2400" dirty="0" smtClean="0"/>
            </a:br>
            <a:r>
              <a:rPr lang="en-US" sz="2400" dirty="0" smtClean="0"/>
              <a:t>Out in public, women in Islam must dress a certain way.</a:t>
            </a:r>
            <a:endParaRPr lang="en-US" sz="2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65" y="2415654"/>
            <a:ext cx="6945086"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9144877"/>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845"/>
            <a:ext cx="8229600" cy="639762"/>
          </a:xfrm>
        </p:spPr>
        <p:txBody>
          <a:bodyPr>
            <a:normAutofit/>
          </a:bodyPr>
          <a:lstStyle/>
          <a:p>
            <a:r>
              <a:rPr lang="en-US" sz="2800" dirty="0" smtClean="0">
                <a:solidFill>
                  <a:srgbClr val="46E331"/>
                </a:solidFill>
              </a:rPr>
              <a:t>Images pasted from…</a:t>
            </a:r>
            <a:endParaRPr lang="en-US" sz="2800" dirty="0">
              <a:solidFill>
                <a:srgbClr val="46E331"/>
              </a:solidFill>
            </a:endParaRPr>
          </a:p>
        </p:txBody>
      </p:sp>
      <p:sp>
        <p:nvSpPr>
          <p:cNvPr id="3" name="Content Placeholder 2"/>
          <p:cNvSpPr>
            <a:spLocks noGrp="1"/>
          </p:cNvSpPr>
          <p:nvPr>
            <p:ph idx="1"/>
          </p:nvPr>
        </p:nvSpPr>
        <p:spPr>
          <a:xfrm>
            <a:off x="304800" y="609600"/>
            <a:ext cx="8534400" cy="6096000"/>
          </a:xfrm>
        </p:spPr>
        <p:txBody>
          <a:bodyPr>
            <a:normAutofit fontScale="92500" lnSpcReduction="20000"/>
          </a:bodyPr>
          <a:lstStyle/>
          <a:p>
            <a:pPr marL="0" indent="0">
              <a:buNone/>
            </a:pPr>
            <a:r>
              <a:rPr lang="en-US" sz="1700" dirty="0">
                <a:hlinkClick r:id="rId3"/>
              </a:rPr>
              <a:t>http://</a:t>
            </a:r>
            <a:r>
              <a:rPr lang="en-US" sz="1700" dirty="0" smtClean="0">
                <a:hlinkClick r:id="rId3"/>
              </a:rPr>
              <a:t>www.photosshow.com/wp-content/uploads/2011/12/Sand-dune.jpg</a:t>
            </a:r>
            <a:endParaRPr lang="en-US" sz="1700" dirty="0" smtClean="0"/>
          </a:p>
          <a:p>
            <a:pPr marL="0" indent="0">
              <a:buNone/>
            </a:pPr>
            <a:endParaRPr lang="en-US" sz="1700" dirty="0"/>
          </a:p>
          <a:p>
            <a:pPr marL="0" indent="0">
              <a:buNone/>
            </a:pPr>
            <a:r>
              <a:rPr lang="en-US" sz="1700" dirty="0"/>
              <a:t>http://www.google.com/imgres?q=hot+desert+in+arabia&amp;um=1&amp;hl=en&amp;safe=active&amp;client=firefox-a&amp;sa=N&amp;rls=org.mozilla:en-US:official&amp;biw=1350&amp;bih=559&amp;tbm=isch&amp;tbnid=fSqdC6OTmUTb9M:&amp;imgrefurl=http://americanbedu.com/2012/03/05/saudi-arabia-what-do-you-see/&amp;docid=qfC6MtxX6Hgm7M&amp;imgurl=http://</a:t>
            </a:r>
            <a:r>
              <a:rPr lang="en-US" sz="1700" dirty="0" smtClean="0"/>
              <a:t>delhi4cats.files.wordpress.com/2012/03/saudi-arabia-desert.jpg&amp;w=1024&amp;h=768&amp;ei=gvXNUNLAHNSEqQGy2YCwAg&amp;zoom=1</a:t>
            </a:r>
          </a:p>
          <a:p>
            <a:pPr marL="0" indent="0">
              <a:buNone/>
            </a:pPr>
            <a:endParaRPr lang="en-US" sz="1700" dirty="0"/>
          </a:p>
          <a:p>
            <a:pPr marL="0" indent="0">
              <a:buNone/>
            </a:pPr>
            <a:r>
              <a:rPr lang="en-US" sz="1700" dirty="0"/>
              <a:t>http://www.google.com/imgres?q=hot+desert+in+arabia&amp;start=127&amp;um=1&amp;hl=en&amp;safe=active&amp;client=firefox-a&amp;sa=N&amp;rls=org.mozilla:en-US:official&amp;tbm=isch&amp;tbnid=KFqvAj-5Zzre2M:&amp;imgrefurl=http://tripwow.tripadvisor.com/tripwow/ta-067a-188e-db31&amp;docid=QHNPUDxMYwxRYM&amp;imgurl=http://</a:t>
            </a:r>
            <a:r>
              <a:rPr lang="en-US" sz="1700" dirty="0" smtClean="0"/>
              <a:t>images.travelpod.com/tripwow/photos2/ta-067a-188e-db31/arabian-desert-saudi-arabia-saudi-arabia%252B1152_13470081409-tpfil02aw-16113.jpg&amp;w=560&amp;h=256&amp;ei=ofnNUMbfFo3LqQHsjYGgCA&amp;zoom=1&amp;iact=hc&amp;vpx=124&amp;vpy=287&amp;dur=1196&amp;hovh=152&amp;hovw=332&amp;tx=201&amp;ty=120&amp;sig=116146849321055786678&amp;page=9&amp;tbnh=103&amp;tbnw=226&amp;ndsp=15&amp;ved=1t:429,r:10,s:127,i:136&amp;biw=1350&amp;bih=559</a:t>
            </a:r>
          </a:p>
          <a:p>
            <a:pPr marL="0" indent="0">
              <a:buNone/>
            </a:pPr>
            <a:endParaRPr lang="en-US" sz="2000" dirty="0"/>
          </a:p>
          <a:p>
            <a:pPr marL="0" indent="0">
              <a:buNone/>
            </a:pPr>
            <a:r>
              <a:rPr lang="en-US" sz="1600" dirty="0"/>
              <a:t>http://www.google.com/imgres?q=picture+of+a+bazaar&amp;um=1&amp;hl=en&amp;safe=active&amp;client=firefox-a&amp;rls=org.mozilla:en-US:official&amp;tbm=isch&amp;tbnid=gAo7ra6Wj1GbYM:&amp;imgrefurl=http://www.onmywayrtw.com/rtw-travel-blog/a-bazaar-experience&amp;docid=lITSlkE0ohukPM&amp;imgurl=http://www.onmywayrtw.com/wp-content/uploads/2010/06/IMG_1515-309.jpg&amp;w=4752&amp;h=3168&amp;ei=pfrNUJzVB86ZqAHX2oHoCw&amp;zoom=1&amp;iact=hc&amp;vpx=1034&amp;vpy=130&amp;dur=1785&amp;hovh=183&amp;hovw=275&amp;tx=103&amp;ty=151&amp;sig=116146849321055786678&amp;page=4&amp;tbnh=171&amp;tbnw=227&amp;start=53&amp;ndsp=17&amp;ved=1t:429,r:5,s:53,i:261&amp;biw=1350&amp;bih=559</a:t>
            </a:r>
          </a:p>
        </p:txBody>
      </p:sp>
    </p:spTree>
    <p:extLst>
      <p:ext uri="{BB962C8B-B14F-4D97-AF65-F5344CB8AC3E}">
        <p14:creationId xmlns:p14="http://schemas.microsoft.com/office/powerpoint/2010/main" val="889800041"/>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909455" y="1859339"/>
            <a:ext cx="184731" cy="369332"/>
          </a:xfrm>
          <a:prstGeom prst="rect">
            <a:avLst/>
          </a:prstGeom>
          <a:noFill/>
        </p:spPr>
        <p:txBody>
          <a:bodyPr wrap="none" rtlCol="0">
            <a:spAutoFit/>
          </a:bodyPr>
          <a:lstStyle/>
          <a:p>
            <a:endParaRPr lang="en-US"/>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4517" b="194"/>
          <a:stretch/>
        </p:blipFill>
        <p:spPr bwMode="auto">
          <a:xfrm>
            <a:off x="0" y="1447800"/>
            <a:ext cx="9144000" cy="5410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
        <p:nvSpPr>
          <p:cNvPr id="7" name="TextBox 6"/>
          <p:cNvSpPr txBox="1"/>
          <p:nvPr/>
        </p:nvSpPr>
        <p:spPr>
          <a:xfrm>
            <a:off x="381000" y="228600"/>
            <a:ext cx="8382000" cy="707886"/>
          </a:xfrm>
          <a:prstGeom prst="rect">
            <a:avLst/>
          </a:prstGeom>
          <a:solidFill>
            <a:schemeClr val="bg2"/>
          </a:solidFill>
        </p:spPr>
        <p:txBody>
          <a:bodyPr wrap="square" rtlCol="0">
            <a:spAutoFit/>
          </a:bodyPr>
          <a:lstStyle/>
          <a:p>
            <a:pPr algn="ctr"/>
            <a:r>
              <a:rPr lang="en-US" sz="4000" b="1" i="1" u="sng" dirty="0">
                <a:solidFill>
                  <a:srgbClr val="FF0000"/>
                </a:solidFill>
                <a:latin typeface="Arabic Typesetting" pitchFamily="66" charset="-78"/>
                <a:cs typeface="Arabic Typesetting" pitchFamily="66" charset="-78"/>
              </a:rPr>
              <a:t>Islam</a:t>
            </a:r>
            <a:r>
              <a:rPr lang="en-US" sz="4000" b="1" i="1" u="sng" dirty="0">
                <a:latin typeface="Arabic Typesetting" pitchFamily="66" charset="-78"/>
                <a:cs typeface="Arabic Typesetting" pitchFamily="66" charset="-78"/>
              </a:rPr>
              <a:t>,</a:t>
            </a:r>
            <a:r>
              <a:rPr lang="en-US" sz="4000" b="1" i="1" u="sng" dirty="0">
                <a:solidFill>
                  <a:srgbClr val="7030A0"/>
                </a:solidFill>
                <a:latin typeface="Arabic Typesetting" pitchFamily="66" charset="-78"/>
                <a:cs typeface="Arabic Typesetting" pitchFamily="66" charset="-78"/>
              </a:rPr>
              <a:t> </a:t>
            </a:r>
            <a:r>
              <a:rPr lang="en-US" sz="4000" b="1" i="1" u="sng" dirty="0">
                <a:solidFill>
                  <a:schemeClr val="accent5">
                    <a:lumMod val="75000"/>
                  </a:schemeClr>
                </a:solidFill>
                <a:latin typeface="Arabic Typesetting" pitchFamily="66" charset="-78"/>
                <a:cs typeface="Arabic Typesetting" pitchFamily="66" charset="-78"/>
              </a:rPr>
              <a:t>Judaism</a:t>
            </a:r>
            <a:r>
              <a:rPr lang="en-US" sz="4000" b="1" i="1" u="sng" dirty="0">
                <a:latin typeface="Arabic Typesetting" pitchFamily="66" charset="-78"/>
                <a:cs typeface="Arabic Typesetting" pitchFamily="66" charset="-78"/>
              </a:rPr>
              <a:t>, and </a:t>
            </a:r>
            <a:r>
              <a:rPr lang="en-US" sz="4000" b="1" i="1" u="sng" dirty="0">
                <a:solidFill>
                  <a:srgbClr val="00B050"/>
                </a:solidFill>
                <a:latin typeface="Arabic Typesetting" pitchFamily="66" charset="-78"/>
                <a:cs typeface="Arabic Typesetting" pitchFamily="66" charset="-78"/>
              </a:rPr>
              <a:t>Christianity </a:t>
            </a:r>
          </a:p>
        </p:txBody>
      </p:sp>
      <p:sp>
        <p:nvSpPr>
          <p:cNvPr id="14" name="TextBox 13"/>
          <p:cNvSpPr txBox="1"/>
          <p:nvPr/>
        </p:nvSpPr>
        <p:spPr>
          <a:xfrm>
            <a:off x="381000" y="1676400"/>
            <a:ext cx="8763000" cy="4801314"/>
          </a:xfrm>
          <a:prstGeom prst="rect">
            <a:avLst/>
          </a:prstGeom>
          <a:noFill/>
        </p:spPr>
        <p:txBody>
          <a:bodyPr wrap="square" rtlCol="0">
            <a:spAutoFit/>
          </a:bodyPr>
          <a:lstStyle/>
          <a:p>
            <a:r>
              <a:rPr lang="en-US" dirty="0" smtClean="0">
                <a:solidFill>
                  <a:srgbClr val="FF0000"/>
                </a:solidFill>
              </a:rPr>
              <a:t>                             Islam is the religion             </a:t>
            </a:r>
            <a:r>
              <a:rPr lang="en-US" dirty="0" smtClean="0">
                <a:solidFill>
                  <a:schemeClr val="accent5">
                    <a:lumMod val="75000"/>
                  </a:schemeClr>
                </a:solidFill>
              </a:rPr>
              <a:t>Judaism’s holy </a:t>
            </a:r>
          </a:p>
          <a:p>
            <a:r>
              <a:rPr lang="en-US" dirty="0" smtClean="0">
                <a:solidFill>
                  <a:srgbClr val="FF0000"/>
                </a:solidFill>
              </a:rPr>
              <a:t>                  of faith and science.       </a:t>
            </a:r>
            <a:r>
              <a:rPr lang="en-US" dirty="0" smtClean="0">
                <a:solidFill>
                  <a:srgbClr val="7030A0"/>
                </a:solidFill>
              </a:rPr>
              <a:t>They both</a:t>
            </a:r>
            <a:r>
              <a:rPr lang="en-US" dirty="0" smtClean="0">
                <a:solidFill>
                  <a:srgbClr val="FF0000"/>
                </a:solidFill>
              </a:rPr>
              <a:t>    </a:t>
            </a:r>
            <a:r>
              <a:rPr lang="en-US" dirty="0" smtClean="0">
                <a:solidFill>
                  <a:schemeClr val="accent5">
                    <a:lumMod val="75000"/>
                  </a:schemeClr>
                </a:solidFill>
              </a:rPr>
              <a:t>book is the Torah </a:t>
            </a:r>
            <a:endParaRPr lang="en-US" dirty="0" smtClean="0">
              <a:solidFill>
                <a:srgbClr val="FF0000"/>
              </a:solidFill>
            </a:endParaRPr>
          </a:p>
          <a:p>
            <a:r>
              <a:rPr lang="en-US" dirty="0">
                <a:solidFill>
                  <a:srgbClr val="FF0000"/>
                </a:solidFill>
              </a:rPr>
              <a:t> </a:t>
            </a:r>
            <a:r>
              <a:rPr lang="en-US" dirty="0" smtClean="0">
                <a:solidFill>
                  <a:srgbClr val="FF0000"/>
                </a:solidFill>
              </a:rPr>
              <a:t>          All of Islam’s followers        </a:t>
            </a:r>
            <a:r>
              <a:rPr lang="en-US" dirty="0" smtClean="0">
                <a:solidFill>
                  <a:srgbClr val="7030A0"/>
                </a:solidFill>
              </a:rPr>
              <a:t>had prophets</a:t>
            </a:r>
            <a:r>
              <a:rPr lang="en-US" dirty="0" smtClean="0">
                <a:solidFill>
                  <a:srgbClr val="FF0000"/>
                </a:solidFill>
              </a:rPr>
              <a:t>.      </a:t>
            </a:r>
            <a:r>
              <a:rPr lang="en-US" dirty="0" smtClean="0">
                <a:solidFill>
                  <a:schemeClr val="accent5">
                    <a:lumMod val="75000"/>
                  </a:schemeClr>
                </a:solidFill>
              </a:rPr>
              <a:t>It is the root religion </a:t>
            </a:r>
          </a:p>
          <a:p>
            <a:r>
              <a:rPr lang="en-US" dirty="0" smtClean="0">
                <a:solidFill>
                  <a:schemeClr val="accent5">
                    <a:lumMod val="75000"/>
                  </a:schemeClr>
                </a:solidFill>
              </a:rPr>
              <a:t>      </a:t>
            </a:r>
            <a:r>
              <a:rPr lang="en-US" dirty="0" smtClean="0">
                <a:solidFill>
                  <a:srgbClr val="FF0000"/>
                </a:solidFill>
              </a:rPr>
              <a:t>are called Muslims</a:t>
            </a:r>
            <a:r>
              <a:rPr lang="en-US" dirty="0" smtClean="0">
                <a:solidFill>
                  <a:schemeClr val="accent5">
                    <a:lumMod val="75000"/>
                  </a:schemeClr>
                </a:solidFill>
              </a:rPr>
              <a:t>.                                                for the Jewish. They   </a:t>
            </a:r>
            <a:endParaRPr lang="en-US" dirty="0">
              <a:solidFill>
                <a:schemeClr val="accent5">
                  <a:lumMod val="75000"/>
                </a:schemeClr>
              </a:solidFill>
            </a:endParaRPr>
          </a:p>
          <a:p>
            <a:r>
              <a:rPr lang="en-US" dirty="0" smtClean="0">
                <a:solidFill>
                  <a:srgbClr val="FF0000"/>
                </a:solidFill>
              </a:rPr>
              <a:t>  Their holy book of Islam                                              </a:t>
            </a:r>
            <a:r>
              <a:rPr lang="en-US" dirty="0" smtClean="0">
                <a:solidFill>
                  <a:schemeClr val="accent5">
                    <a:lumMod val="75000"/>
                  </a:schemeClr>
                </a:solidFill>
              </a:rPr>
              <a:t>worship their God</a:t>
            </a:r>
            <a:r>
              <a:rPr lang="en-US" dirty="0">
                <a:solidFill>
                  <a:schemeClr val="accent5">
                    <a:lumMod val="75000"/>
                  </a:schemeClr>
                </a:solidFill>
              </a:rPr>
              <a:t> </a:t>
            </a:r>
            <a:r>
              <a:rPr lang="en-US" dirty="0" smtClean="0">
                <a:solidFill>
                  <a:schemeClr val="accent5">
                    <a:lumMod val="75000"/>
                  </a:schemeClr>
                </a:solidFill>
              </a:rPr>
              <a:t>in a  </a:t>
            </a:r>
          </a:p>
          <a:p>
            <a:r>
              <a:rPr lang="en-US" dirty="0" smtClean="0">
                <a:solidFill>
                  <a:srgbClr val="FF0000"/>
                </a:solidFill>
              </a:rPr>
              <a:t>Is called the Qua’ran.                                                     </a:t>
            </a:r>
            <a:r>
              <a:rPr lang="en-US" dirty="0" smtClean="0">
                <a:solidFill>
                  <a:schemeClr val="accent5">
                    <a:lumMod val="75000"/>
                  </a:schemeClr>
                </a:solidFill>
              </a:rPr>
              <a:t>Temple</a:t>
            </a:r>
            <a:r>
              <a:rPr lang="en-US" dirty="0" smtClean="0">
                <a:solidFill>
                  <a:srgbClr val="FF0000"/>
                </a:solidFill>
              </a:rPr>
              <a:t>.</a:t>
            </a:r>
          </a:p>
          <a:p>
            <a:r>
              <a:rPr lang="en-US" dirty="0">
                <a:solidFill>
                  <a:srgbClr val="FF0000"/>
                </a:solidFill>
              </a:rPr>
              <a:t> </a:t>
            </a:r>
            <a:r>
              <a:rPr lang="en-US" dirty="0" smtClean="0">
                <a:solidFill>
                  <a:srgbClr val="FF0000"/>
                </a:solidFill>
              </a:rPr>
              <a:t>A place that Muslims </a:t>
            </a:r>
            <a:endParaRPr lang="en-US" dirty="0">
              <a:solidFill>
                <a:srgbClr val="FF0000"/>
              </a:solidFill>
            </a:endParaRPr>
          </a:p>
          <a:p>
            <a:r>
              <a:rPr lang="en-US" dirty="0" smtClean="0">
                <a:solidFill>
                  <a:schemeClr val="bg1"/>
                </a:solidFill>
              </a:rPr>
              <a:t> </a:t>
            </a:r>
            <a:r>
              <a:rPr lang="en-US" dirty="0" smtClean="0">
                <a:solidFill>
                  <a:srgbClr val="FF0000"/>
                </a:solidFill>
              </a:rPr>
              <a:t>worship a god is a     </a:t>
            </a:r>
            <a:r>
              <a:rPr lang="en-US" dirty="0" smtClean="0">
                <a:solidFill>
                  <a:srgbClr val="FFC000"/>
                </a:solidFill>
              </a:rPr>
              <a:t>They                           </a:t>
            </a:r>
            <a:endParaRPr lang="en-US" dirty="0">
              <a:solidFill>
                <a:srgbClr val="FFC000"/>
              </a:solidFill>
            </a:endParaRPr>
          </a:p>
          <a:p>
            <a:r>
              <a:rPr lang="en-US" dirty="0" smtClean="0">
                <a:solidFill>
                  <a:srgbClr val="FF0000"/>
                </a:solidFill>
              </a:rPr>
              <a:t>       mosque.         </a:t>
            </a:r>
            <a:r>
              <a:rPr lang="en-US" dirty="0" smtClean="0">
                <a:solidFill>
                  <a:srgbClr val="FFC000"/>
                </a:solidFill>
              </a:rPr>
              <a:t>both have </a:t>
            </a:r>
          </a:p>
          <a:p>
            <a:r>
              <a:rPr lang="en-US" dirty="0" smtClean="0">
                <a:solidFill>
                  <a:srgbClr val="FFC000"/>
                </a:solidFill>
              </a:rPr>
              <a:t>                        traced roots from </a:t>
            </a:r>
            <a:endParaRPr lang="en-US" dirty="0">
              <a:solidFill>
                <a:srgbClr val="FFC000"/>
              </a:solidFill>
            </a:endParaRPr>
          </a:p>
          <a:p>
            <a:r>
              <a:rPr lang="en-US" dirty="0" smtClean="0">
                <a:solidFill>
                  <a:srgbClr val="FFC000"/>
                </a:solidFill>
              </a:rPr>
              <a:t>                           Abraham.</a:t>
            </a:r>
          </a:p>
          <a:p>
            <a:r>
              <a:rPr lang="en-US" dirty="0">
                <a:solidFill>
                  <a:schemeClr val="bg1"/>
                </a:solidFill>
              </a:rPr>
              <a:t> </a:t>
            </a:r>
            <a:r>
              <a:rPr lang="en-US" dirty="0" smtClean="0">
                <a:solidFill>
                  <a:schemeClr val="bg1"/>
                </a:solidFill>
              </a:rPr>
              <a:t>                      </a:t>
            </a:r>
            <a:r>
              <a:rPr lang="en-US" dirty="0" smtClean="0">
                <a:solidFill>
                  <a:srgbClr val="00B050"/>
                </a:solidFill>
              </a:rPr>
              <a:t>Christianity is the religion in which they worship Jesus</a:t>
            </a:r>
          </a:p>
          <a:p>
            <a:r>
              <a:rPr lang="en-US" dirty="0" smtClean="0">
                <a:solidFill>
                  <a:srgbClr val="00B050"/>
                </a:solidFill>
              </a:rPr>
              <a:t>                       Christ and his teachings. Their holy book is the Bible.  </a:t>
            </a:r>
            <a:endParaRPr lang="en-US" dirty="0">
              <a:solidFill>
                <a:srgbClr val="00B050"/>
              </a:solidFill>
            </a:endParaRPr>
          </a:p>
          <a:p>
            <a:r>
              <a:rPr lang="en-US" dirty="0" smtClean="0">
                <a:solidFill>
                  <a:srgbClr val="00B050"/>
                </a:solidFill>
              </a:rPr>
              <a:t>                       Christianity originated from Jerusalem and Nazareth.</a:t>
            </a:r>
          </a:p>
          <a:p>
            <a:r>
              <a:rPr lang="en-US" dirty="0" smtClean="0">
                <a:solidFill>
                  <a:srgbClr val="00B050"/>
                </a:solidFill>
              </a:rPr>
              <a:t>                           They worship in what’s called a Church.</a:t>
            </a:r>
            <a:endParaRPr lang="en-US" dirty="0">
              <a:solidFill>
                <a:srgbClr val="00B050"/>
              </a:solidFill>
            </a:endParaRPr>
          </a:p>
          <a:p>
            <a:endParaRPr lang="en-US" dirty="0" smtClean="0">
              <a:solidFill>
                <a:schemeClr val="bg1"/>
              </a:solidFill>
            </a:endParaRPr>
          </a:p>
          <a:p>
            <a:r>
              <a:rPr lang="en-US" dirty="0" smtClean="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2701827104"/>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191125"/>
            <a:ext cx="2743200" cy="166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248150"/>
            <a:ext cx="1752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32043" y="609599"/>
            <a:ext cx="1733550"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52400" y="152400"/>
            <a:ext cx="8839200" cy="584775"/>
          </a:xfrm>
          <a:prstGeom prst="rect">
            <a:avLst/>
          </a:prstGeom>
          <a:noFill/>
        </p:spPr>
        <p:txBody>
          <a:bodyPr wrap="square" rtlCol="0">
            <a:spAutoFit/>
          </a:bodyPr>
          <a:lstStyle/>
          <a:p>
            <a:r>
              <a:rPr lang="en-US" sz="3200" b="1" i="1" u="sng" dirty="0" smtClean="0">
                <a:solidFill>
                  <a:srgbClr val="FFC000"/>
                </a:solidFill>
                <a:latin typeface="Castellar" pitchFamily="18" charset="0"/>
              </a:rPr>
              <a:t>The Split of the Sunni and Shia</a:t>
            </a:r>
            <a:endParaRPr lang="en-US" sz="3200" b="1" i="1" u="sng" dirty="0">
              <a:solidFill>
                <a:srgbClr val="FFC000"/>
              </a:solidFill>
              <a:latin typeface="Castellar" pitchFamily="18" charset="0"/>
            </a:endParaRPr>
          </a:p>
        </p:txBody>
      </p:sp>
      <p:pic>
        <p:nvPicPr>
          <p:cNvPr id="2053"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l="19815" t="25238" r="17551" b="25238"/>
          <a:stretch/>
        </p:blipFill>
        <p:spPr bwMode="auto">
          <a:xfrm>
            <a:off x="550718" y="1592357"/>
            <a:ext cx="7696200" cy="313204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563706" y="1676400"/>
            <a:ext cx="7362979" cy="2246769"/>
          </a:xfrm>
          <a:prstGeom prst="rect">
            <a:avLst/>
          </a:prstGeom>
          <a:noFill/>
        </p:spPr>
        <p:txBody>
          <a:bodyPr wrap="square" rtlCol="0">
            <a:spAutoFit/>
          </a:bodyPr>
          <a:lstStyle/>
          <a:p>
            <a:r>
              <a:rPr lang="en-US" sz="2000" b="1" i="1" dirty="0" smtClean="0">
                <a:solidFill>
                  <a:schemeClr val="bg1"/>
                </a:solidFill>
              </a:rPr>
              <a:t>                                The Sunni      They     The Shia  </a:t>
            </a:r>
            <a:endParaRPr lang="en-US" sz="2000" b="1" i="1" dirty="0">
              <a:solidFill>
                <a:schemeClr val="bg1"/>
              </a:solidFill>
            </a:endParaRPr>
          </a:p>
          <a:p>
            <a:r>
              <a:rPr lang="en-US" sz="2000" b="1" i="1" dirty="0" smtClean="0">
                <a:solidFill>
                  <a:schemeClr val="bg1"/>
                </a:solidFill>
              </a:rPr>
              <a:t>             did not agree with      both share the   group thought and </a:t>
            </a:r>
          </a:p>
          <a:p>
            <a:r>
              <a:rPr lang="en-US" sz="2000" b="1" i="1" dirty="0" smtClean="0">
                <a:solidFill>
                  <a:schemeClr val="bg1"/>
                </a:solidFill>
              </a:rPr>
              <a:t>     the perspective of the    same typical Islamic   agreed that who ever</a:t>
            </a:r>
            <a:endParaRPr lang="en-US" sz="2000" b="1" i="1" dirty="0">
              <a:solidFill>
                <a:schemeClr val="bg1"/>
              </a:solidFill>
            </a:endParaRPr>
          </a:p>
          <a:p>
            <a:r>
              <a:rPr lang="en-US" sz="2000" b="1" i="1" dirty="0" smtClean="0">
                <a:solidFill>
                  <a:schemeClr val="bg1"/>
                </a:solidFill>
              </a:rPr>
              <a:t>  Shia. They believed that    beliefs and articles of    should be Caliph must </a:t>
            </a:r>
          </a:p>
          <a:p>
            <a:r>
              <a:rPr lang="en-US" sz="2000" b="1" i="1" dirty="0" smtClean="0">
                <a:solidFill>
                  <a:schemeClr val="bg1"/>
                </a:solidFill>
              </a:rPr>
              <a:t>Caliph should be any one                faith.                </a:t>
            </a:r>
            <a:r>
              <a:rPr lang="en-US" sz="2000" b="1" i="1" dirty="0">
                <a:solidFill>
                  <a:schemeClr val="bg1"/>
                </a:solidFill>
              </a:rPr>
              <a:t>b</a:t>
            </a:r>
            <a:r>
              <a:rPr lang="en-US" sz="2000" b="1" i="1" dirty="0" smtClean="0">
                <a:solidFill>
                  <a:schemeClr val="bg1"/>
                </a:solidFill>
              </a:rPr>
              <a:t>e from Muhammad’s </a:t>
            </a:r>
            <a:endParaRPr lang="en-US" sz="2000" b="1" i="1" dirty="0">
              <a:solidFill>
                <a:schemeClr val="bg1"/>
              </a:solidFill>
            </a:endParaRPr>
          </a:p>
          <a:p>
            <a:r>
              <a:rPr lang="en-US" sz="2000" b="1" i="1" dirty="0" smtClean="0">
                <a:solidFill>
                  <a:schemeClr val="bg1"/>
                </a:solidFill>
              </a:rPr>
              <a:t>Capable for the job.                                              family or ancestry. </a:t>
            </a:r>
          </a:p>
          <a:p>
            <a:r>
              <a:rPr lang="en-US" sz="2000" b="1" i="1" dirty="0">
                <a:solidFill>
                  <a:schemeClr val="bg1"/>
                </a:solidFill>
              </a:rPr>
              <a:t> </a:t>
            </a:r>
            <a:r>
              <a:rPr lang="en-US" sz="2000" b="1" i="1" dirty="0" smtClean="0">
                <a:solidFill>
                  <a:schemeClr val="bg1"/>
                </a:solidFill>
              </a:rPr>
              <a:t>   </a:t>
            </a:r>
            <a:endParaRPr lang="en-US" sz="2000" b="1" i="1" dirty="0">
              <a:solidFill>
                <a:schemeClr val="bg1"/>
              </a:solidFill>
            </a:endParaRPr>
          </a:p>
        </p:txBody>
      </p:sp>
      <p:sp>
        <p:nvSpPr>
          <p:cNvPr id="9" name="TextBox 8"/>
          <p:cNvSpPr txBox="1"/>
          <p:nvPr/>
        </p:nvSpPr>
        <p:spPr>
          <a:xfrm>
            <a:off x="1752600" y="4724400"/>
            <a:ext cx="5383140" cy="923330"/>
          </a:xfrm>
          <a:prstGeom prst="rect">
            <a:avLst/>
          </a:prstGeom>
          <a:noFill/>
        </p:spPr>
        <p:txBody>
          <a:bodyPr wrap="none" rtlCol="0">
            <a:spAutoFit/>
          </a:bodyPr>
          <a:lstStyle/>
          <a:p>
            <a:pPr marL="285750" indent="-285750">
              <a:buFont typeface="Wingdings" pitchFamily="2" charset="2"/>
              <a:buChar char="Ø"/>
            </a:pPr>
            <a:r>
              <a:rPr lang="en-US" dirty="0" smtClean="0">
                <a:solidFill>
                  <a:schemeClr val="bg1"/>
                </a:solidFill>
              </a:rPr>
              <a:t>How have they found to be peaceful with each other?</a:t>
            </a:r>
          </a:p>
          <a:p>
            <a:pPr marL="285750" indent="-285750">
              <a:buFont typeface="Wingdings" pitchFamily="2" charset="2"/>
              <a:buChar char="Ø"/>
            </a:pPr>
            <a:r>
              <a:rPr lang="en-US" dirty="0" smtClean="0">
                <a:solidFill>
                  <a:schemeClr val="bg1"/>
                </a:solidFill>
              </a:rPr>
              <a:t>Might their separation soon affect </a:t>
            </a:r>
            <a:r>
              <a:rPr lang="en-US" smtClean="0">
                <a:solidFill>
                  <a:schemeClr val="bg1"/>
                </a:solidFill>
              </a:rPr>
              <a:t>their practices?</a:t>
            </a:r>
          </a:p>
          <a:p>
            <a:pPr marL="285750" indent="-285750">
              <a:buFont typeface="Wingdings" pitchFamily="2" charset="2"/>
              <a:buChar char="Ø"/>
            </a:pPr>
            <a:endParaRPr lang="en-US" dirty="0">
              <a:solidFill>
                <a:schemeClr val="bg1"/>
              </a:solidFill>
            </a:endParaRPr>
          </a:p>
        </p:txBody>
      </p:sp>
    </p:spTree>
    <p:extLst>
      <p:ext uri="{BB962C8B-B14F-4D97-AF65-F5344CB8AC3E}">
        <p14:creationId xmlns:p14="http://schemas.microsoft.com/office/powerpoint/2010/main" val="3319270613"/>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
            <a:ext cx="7315200" cy="1154097"/>
          </a:xfrm>
        </p:spPr>
        <p:txBody>
          <a:bodyPr/>
          <a:lstStyle/>
          <a:p>
            <a:r>
              <a:rPr lang="en-US" b="1" i="1" u="sng" dirty="0" smtClean="0">
                <a:solidFill>
                  <a:srgbClr val="FF0000"/>
                </a:solidFill>
                <a:latin typeface="Bodoni MT" pitchFamily="18" charset="0"/>
              </a:rPr>
              <a:t>Islam Today</a:t>
            </a:r>
            <a:endParaRPr lang="en-US" b="1" i="1" u="sng" dirty="0">
              <a:solidFill>
                <a:srgbClr val="FF0000"/>
              </a:solidFill>
              <a:latin typeface="Bodoni MT" pitchFamily="18" charset="0"/>
            </a:endParaRPr>
          </a:p>
        </p:txBody>
      </p:sp>
      <p:sp>
        <p:nvSpPr>
          <p:cNvPr id="3" name="Content Placeholder 2"/>
          <p:cNvSpPr>
            <a:spLocks noGrp="1"/>
          </p:cNvSpPr>
          <p:nvPr>
            <p:ph idx="1"/>
          </p:nvPr>
        </p:nvSpPr>
        <p:spPr>
          <a:xfrm>
            <a:off x="914400" y="1371601"/>
            <a:ext cx="7315200" cy="2133600"/>
          </a:xfrm>
        </p:spPr>
        <p:txBody>
          <a:bodyPr>
            <a:normAutofit fontScale="70000" lnSpcReduction="20000"/>
          </a:bodyPr>
          <a:lstStyle/>
          <a:p>
            <a:r>
              <a:rPr lang="en-US" dirty="0" smtClean="0">
                <a:solidFill>
                  <a:srgbClr val="FF0000"/>
                </a:solidFill>
                <a:hlinkClick r:id="rId3"/>
              </a:rPr>
              <a:t>Http://www.pbs.org/empires/islam/faithtoday.html</a:t>
            </a:r>
            <a:endParaRPr lang="en-US" dirty="0" smtClean="0">
              <a:solidFill>
                <a:srgbClr val="FF0000"/>
              </a:solidFill>
            </a:endParaRPr>
          </a:p>
          <a:p>
            <a:endParaRPr lang="en-US" dirty="0">
              <a:solidFill>
                <a:srgbClr val="FF0000"/>
              </a:solidFill>
            </a:endParaRPr>
          </a:p>
          <a:p>
            <a:r>
              <a:rPr lang="en-US" dirty="0" smtClean="0">
                <a:solidFill>
                  <a:srgbClr val="FF0000"/>
                </a:solidFill>
                <a:hlinkClick r:id="rId4"/>
              </a:rPr>
              <a:t>http://en.islamtoday.net/</a:t>
            </a:r>
            <a:endParaRPr lang="en-US" dirty="0" smtClean="0">
              <a:solidFill>
                <a:srgbClr val="FF0000"/>
              </a:solidFill>
            </a:endParaRPr>
          </a:p>
          <a:p>
            <a:endParaRPr lang="en-US" dirty="0">
              <a:solidFill>
                <a:srgbClr val="FF0000"/>
              </a:solidFill>
            </a:endParaRPr>
          </a:p>
          <a:p>
            <a:r>
              <a:rPr lang="en-US" dirty="0" smtClean="0">
                <a:solidFill>
                  <a:srgbClr val="FF0000"/>
                </a:solidFill>
                <a:hlinkClick r:id="rId5"/>
              </a:rPr>
              <a:t>http://islamtodayoregon.blogspot.com/</a:t>
            </a:r>
            <a:endParaRPr lang="en-US" dirty="0" smtClean="0">
              <a:solidFill>
                <a:srgbClr val="FF0000"/>
              </a:solidFill>
            </a:endParaRPr>
          </a:p>
          <a:p>
            <a:endParaRPr lang="en-US" dirty="0">
              <a:solidFill>
                <a:srgbClr val="FF0000"/>
              </a:solidFill>
            </a:endParaRPr>
          </a:p>
          <a:p>
            <a:pPr marL="45720" indent="0">
              <a:buNone/>
            </a:pPr>
            <a:endParaRPr lang="en-US" dirty="0">
              <a:solidFill>
                <a:srgbClr val="FF0000"/>
              </a:solidFill>
            </a:endParaRPr>
          </a:p>
        </p:txBody>
      </p:sp>
      <p:sp>
        <p:nvSpPr>
          <p:cNvPr id="4" name="TextBox 3"/>
          <p:cNvSpPr txBox="1"/>
          <p:nvPr/>
        </p:nvSpPr>
        <p:spPr>
          <a:xfrm>
            <a:off x="1524000" y="3886200"/>
            <a:ext cx="4953000" cy="646331"/>
          </a:xfrm>
          <a:prstGeom prst="rect">
            <a:avLst/>
          </a:prstGeom>
          <a:noFill/>
        </p:spPr>
        <p:txBody>
          <a:bodyPr wrap="square" rtlCol="0">
            <a:spAutoFit/>
          </a:bodyPr>
          <a:lstStyle/>
          <a:p>
            <a:r>
              <a:rPr lang="en-US" dirty="0" smtClean="0"/>
              <a:t>There are a lot of issues in Islam. Current events that occur in Islam. </a:t>
            </a:r>
            <a:endParaRPr lang="en-US" dirty="0"/>
          </a:p>
        </p:txBody>
      </p:sp>
    </p:spTree>
    <p:extLst>
      <p:ext uri="{BB962C8B-B14F-4D97-AF65-F5344CB8AC3E}">
        <p14:creationId xmlns:p14="http://schemas.microsoft.com/office/powerpoint/2010/main" val="3022456507"/>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ISLAM EMPIRE</a:t>
            </a:r>
            <a:r>
              <a:rPr lang="en-US" dirty="0" smtClean="0">
                <a:sym typeface="Wingdings" pitchFamily="2" charset="2"/>
              </a:rPr>
              <a:t>’S</a:t>
            </a:r>
            <a:endParaRPr lang="en-US" dirty="0"/>
          </a:p>
        </p:txBody>
      </p:sp>
      <p:sp>
        <p:nvSpPr>
          <p:cNvPr id="3" name="Content Placeholder 2"/>
          <p:cNvSpPr>
            <a:spLocks noGrp="1"/>
          </p:cNvSpPr>
          <p:nvPr>
            <p:ph idx="1"/>
          </p:nvPr>
        </p:nvSpPr>
        <p:spPr>
          <a:xfrm>
            <a:off x="228600" y="1200199"/>
            <a:ext cx="2057400" cy="2574925"/>
          </a:xfrm>
        </p:spPr>
        <p:txBody>
          <a:bodyPr>
            <a:normAutofit fontScale="85000" lnSpcReduction="20000"/>
          </a:bodyPr>
          <a:lstStyle/>
          <a:p>
            <a:pPr marL="0" indent="0">
              <a:buNone/>
            </a:pPr>
            <a:r>
              <a:rPr lang="en-US" dirty="0" smtClean="0"/>
              <a:t>Ottomans</a:t>
            </a:r>
          </a:p>
          <a:p>
            <a:pPr marL="0" indent="0">
              <a:buNone/>
            </a:pPr>
            <a:r>
              <a:rPr lang="en-US" sz="1400" dirty="0"/>
              <a:t>The Ottoman Empire was the one of the largest and longest lasting Empires in history.</a:t>
            </a:r>
          </a:p>
          <a:p>
            <a:pPr marL="0" indent="0">
              <a:buNone/>
            </a:pPr>
            <a:endParaRPr lang="en-US" sz="1400" dirty="0"/>
          </a:p>
          <a:p>
            <a:pPr marL="0" indent="0">
              <a:buNone/>
            </a:pPr>
            <a:r>
              <a:rPr lang="en-US" sz="1400" dirty="0"/>
              <a:t>It was an empire inspired and sustained by Islam, and Islamic institutions.</a:t>
            </a:r>
          </a:p>
          <a:p>
            <a:pPr marL="0" indent="0">
              <a:buNone/>
            </a:pPr>
            <a:endParaRPr lang="en-US" sz="1400" dirty="0"/>
          </a:p>
          <a:p>
            <a:pPr marL="0" indent="0">
              <a:buNone/>
            </a:pPr>
            <a:r>
              <a:rPr lang="en-US" sz="1400" dirty="0"/>
              <a:t>It replaced the Byzantine Empire as the major power in the Eastern Mediterranean.</a:t>
            </a:r>
          </a:p>
        </p:txBody>
      </p:sp>
      <p:sp>
        <p:nvSpPr>
          <p:cNvPr id="5" name="TextBox 4"/>
          <p:cNvSpPr txBox="1"/>
          <p:nvPr/>
        </p:nvSpPr>
        <p:spPr>
          <a:xfrm>
            <a:off x="3354609" y="1066800"/>
            <a:ext cx="1806937" cy="4970591"/>
          </a:xfrm>
          <a:prstGeom prst="rect">
            <a:avLst/>
          </a:prstGeom>
          <a:noFill/>
        </p:spPr>
        <p:txBody>
          <a:bodyPr wrap="square" rtlCol="0">
            <a:spAutoFit/>
          </a:bodyPr>
          <a:lstStyle/>
          <a:p>
            <a:r>
              <a:rPr lang="en-US" sz="3200" dirty="0" smtClean="0"/>
              <a:t>Safavid</a:t>
            </a:r>
          </a:p>
          <a:p>
            <a:endParaRPr lang="en-US" sz="1100" dirty="0" smtClean="0"/>
          </a:p>
          <a:p>
            <a:r>
              <a:rPr lang="en-US" sz="1100" dirty="0"/>
              <a:t>In the 15th century the brotherhood became more militarily aggressive, and waged a jihad (Islamic holy war) against parts of what are now modern Turkey and Georgia.</a:t>
            </a:r>
          </a:p>
          <a:p>
            <a:endParaRPr lang="en-US" sz="1100" dirty="0"/>
          </a:p>
          <a:p>
            <a:r>
              <a:rPr lang="en-US" sz="1100" dirty="0"/>
              <a:t>The Safavid Empire dates from the rule of Shah Ismail (ruled 1501-1524).</a:t>
            </a:r>
          </a:p>
          <a:p>
            <a:endParaRPr lang="en-US" sz="1100" dirty="0"/>
          </a:p>
          <a:p>
            <a:r>
              <a:rPr lang="en-US" sz="1100" dirty="0"/>
              <a:t>In 1501, the Safavid Shahs declared independence when the Ottomans outlawed Shi'a Islam in their territory. The Safavid Empire was strengthened by important Shi'a soldiers from the Ottoman army who had fled </a:t>
            </a:r>
            <a:r>
              <a:rPr lang="en-US" sz="1100" dirty="0" smtClean="0"/>
              <a:t>from persecution. </a:t>
            </a:r>
            <a:endParaRPr lang="en-US" sz="3200" dirty="0" smtClean="0"/>
          </a:p>
          <a:p>
            <a:endParaRPr lang="en-US" sz="3200" dirty="0"/>
          </a:p>
        </p:txBody>
      </p:sp>
      <p:sp>
        <p:nvSpPr>
          <p:cNvPr id="6" name="TextBox 5"/>
          <p:cNvSpPr txBox="1"/>
          <p:nvPr/>
        </p:nvSpPr>
        <p:spPr>
          <a:xfrm>
            <a:off x="6019800" y="1066800"/>
            <a:ext cx="1676400" cy="3739485"/>
          </a:xfrm>
          <a:prstGeom prst="rect">
            <a:avLst/>
          </a:prstGeom>
          <a:noFill/>
        </p:spPr>
        <p:txBody>
          <a:bodyPr wrap="square" rtlCol="0">
            <a:spAutoFit/>
          </a:bodyPr>
          <a:lstStyle/>
          <a:p>
            <a:r>
              <a:rPr lang="en-US" sz="2800" dirty="0" smtClean="0"/>
              <a:t>Mughal</a:t>
            </a:r>
          </a:p>
          <a:p>
            <a:r>
              <a:rPr lang="en-US" sz="1100" dirty="0"/>
              <a:t>The Mughal (or Mogul) Empire ruled most of India and Pakistan in the 16th and 17th centuries.</a:t>
            </a:r>
          </a:p>
          <a:p>
            <a:endParaRPr lang="en-US" sz="1100" dirty="0"/>
          </a:p>
          <a:p>
            <a:r>
              <a:rPr lang="en-US" sz="1100" dirty="0"/>
              <a:t>It consolidated Islam in South Asia, and spread Muslim (and particularly Persian) arts and culture as well as the faith.</a:t>
            </a:r>
          </a:p>
          <a:p>
            <a:endParaRPr lang="en-US" sz="1100" dirty="0"/>
          </a:p>
          <a:p>
            <a:r>
              <a:rPr lang="en-US" sz="1100" dirty="0"/>
              <a:t>The Mughals were Muslims who ruled a country with a large Hindu majority. However for much of their empire they allowed Hindus to reach senior government or military positions.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5500" y="4953000"/>
            <a:ext cx="190500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4609" y="5679460"/>
            <a:ext cx="1678209" cy="1258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702" y="3910707"/>
            <a:ext cx="2333297"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6333852"/>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8258961"/>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5064953" cy="1695631"/>
          </a:xfrm>
        </p:spPr>
        <p:txBody>
          <a:bodyPr>
            <a:normAutofit/>
          </a:bodyPr>
          <a:lstStyle/>
          <a:p>
            <a:r>
              <a:rPr lang="en-US" sz="8800" i="1" dirty="0" err="1" smtClean="0"/>
              <a:t>shahada</a:t>
            </a:r>
            <a:endParaRPr lang="en-US" sz="8800" dirty="0"/>
          </a:p>
        </p:txBody>
      </p:sp>
      <p:sp>
        <p:nvSpPr>
          <p:cNvPr id="3" name="Content Placeholder 2"/>
          <p:cNvSpPr>
            <a:spLocks noGrp="1"/>
          </p:cNvSpPr>
          <p:nvPr>
            <p:ph idx="1"/>
          </p:nvPr>
        </p:nvSpPr>
        <p:spPr/>
        <p:txBody>
          <a:bodyPr/>
          <a:lstStyle/>
          <a:p>
            <a:r>
              <a:rPr lang="en-US" dirty="0" smtClean="0"/>
              <a:t>The </a:t>
            </a:r>
            <a:r>
              <a:rPr lang="en-US" dirty="0" err="1" smtClean="0"/>
              <a:t>shahada</a:t>
            </a:r>
            <a:r>
              <a:rPr lang="en-US" dirty="0" smtClean="0"/>
              <a:t> is the first pillar or Islam and is mainly about the quote from Muhammad and that quote is</a:t>
            </a:r>
          </a:p>
          <a:p>
            <a:r>
              <a:rPr lang="en-US" dirty="0" smtClean="0"/>
              <a:t> “there is no god but god, and Muhammad is his profit.”</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4229100"/>
            <a:ext cx="17526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3246753"/>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8800" i="1" dirty="0" smtClean="0"/>
              <a:t>Salah</a:t>
            </a:r>
            <a:endParaRPr lang="en-US" sz="8800" dirty="0"/>
          </a:p>
        </p:txBody>
      </p:sp>
      <p:sp>
        <p:nvSpPr>
          <p:cNvPr id="3" name="Content Placeholder 2"/>
          <p:cNvSpPr>
            <a:spLocks noGrp="1"/>
          </p:cNvSpPr>
          <p:nvPr>
            <p:ph idx="1"/>
          </p:nvPr>
        </p:nvSpPr>
        <p:spPr/>
        <p:txBody>
          <a:bodyPr/>
          <a:lstStyle/>
          <a:p>
            <a:r>
              <a:rPr lang="en-US" dirty="0" smtClean="0"/>
              <a:t>The second pillar of Islam is  Salah witch is the pillar about how many times the believer's of Muslim should pray a day witch would be five times a day.</a:t>
            </a:r>
            <a:endParaRPr lang="en-US" dirty="0"/>
          </a:p>
        </p:txBody>
      </p:sp>
    </p:spTree>
    <p:extLst>
      <p:ext uri="{BB962C8B-B14F-4D97-AF65-F5344CB8AC3E}">
        <p14:creationId xmlns:p14="http://schemas.microsoft.com/office/powerpoint/2010/main" val="2553673677"/>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5064953" cy="1695631"/>
          </a:xfrm>
        </p:spPr>
        <p:txBody>
          <a:bodyPr>
            <a:normAutofit/>
          </a:bodyPr>
          <a:lstStyle/>
          <a:p>
            <a:r>
              <a:rPr lang="en-US" sz="8800" i="1" dirty="0" smtClean="0"/>
              <a:t>zakat</a:t>
            </a:r>
            <a:endParaRPr lang="en-US" sz="8800" dirty="0"/>
          </a:p>
        </p:txBody>
      </p:sp>
      <p:sp>
        <p:nvSpPr>
          <p:cNvPr id="3" name="Content Placeholder 2"/>
          <p:cNvSpPr>
            <a:spLocks noGrp="1"/>
          </p:cNvSpPr>
          <p:nvPr>
            <p:ph idx="1"/>
          </p:nvPr>
        </p:nvSpPr>
        <p:spPr/>
        <p:txBody>
          <a:bodyPr/>
          <a:lstStyle/>
          <a:p>
            <a:r>
              <a:rPr lang="en-US" dirty="0" smtClean="0"/>
              <a:t>The third pillar of Islam is zakat which is giving a yearly donation to charity to help the poor build mosques or pay depts.</a:t>
            </a:r>
            <a:endParaRPr lang="en-US" dirty="0"/>
          </a:p>
        </p:txBody>
      </p:sp>
    </p:spTree>
    <p:extLst>
      <p:ext uri="{BB962C8B-B14F-4D97-AF65-F5344CB8AC3E}">
        <p14:creationId xmlns:p14="http://schemas.microsoft.com/office/powerpoint/2010/main" val="244881042"/>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8800" i="1" dirty="0" err="1" smtClean="0"/>
              <a:t>Sawm</a:t>
            </a:r>
            <a:endParaRPr lang="en-US" sz="8800" dirty="0"/>
          </a:p>
        </p:txBody>
      </p:sp>
      <p:sp>
        <p:nvSpPr>
          <p:cNvPr id="3" name="Content Placeholder 2"/>
          <p:cNvSpPr>
            <a:spLocks noGrp="1"/>
          </p:cNvSpPr>
          <p:nvPr>
            <p:ph idx="1"/>
          </p:nvPr>
        </p:nvSpPr>
        <p:spPr/>
        <p:txBody>
          <a:bodyPr/>
          <a:lstStyle/>
          <a:p>
            <a:r>
              <a:rPr lang="en-US" dirty="0" smtClean="0"/>
              <a:t>This is the fourth pillar of Islam </a:t>
            </a:r>
            <a:r>
              <a:rPr lang="en-US" dirty="0" err="1" smtClean="0"/>
              <a:t>sawm</a:t>
            </a:r>
            <a:r>
              <a:rPr lang="en-US" dirty="0" smtClean="0"/>
              <a:t> is about how you fast during the month of Ramadan.  because they say that fasting is a way to show how god is more important than the body.</a:t>
            </a:r>
            <a:endParaRPr lang="en-US" dirty="0"/>
          </a:p>
        </p:txBody>
      </p:sp>
    </p:spTree>
    <p:extLst>
      <p:ext uri="{BB962C8B-B14F-4D97-AF65-F5344CB8AC3E}">
        <p14:creationId xmlns:p14="http://schemas.microsoft.com/office/powerpoint/2010/main" val="229393539"/>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5064953" cy="1695631"/>
          </a:xfrm>
        </p:spPr>
        <p:txBody>
          <a:bodyPr>
            <a:normAutofit/>
          </a:bodyPr>
          <a:lstStyle/>
          <a:p>
            <a:r>
              <a:rPr lang="en-US" sz="8800" i="1" dirty="0" smtClean="0"/>
              <a:t>hajji</a:t>
            </a:r>
            <a:endParaRPr lang="en-US" sz="8800" dirty="0"/>
          </a:p>
        </p:txBody>
      </p:sp>
      <p:sp>
        <p:nvSpPr>
          <p:cNvPr id="3" name="Content Placeholder 2"/>
          <p:cNvSpPr>
            <a:spLocks noGrp="1"/>
          </p:cNvSpPr>
          <p:nvPr>
            <p:ph idx="1"/>
          </p:nvPr>
        </p:nvSpPr>
        <p:spPr/>
        <p:txBody>
          <a:bodyPr/>
          <a:lstStyle/>
          <a:p>
            <a:r>
              <a:rPr lang="en-US" dirty="0" smtClean="0"/>
              <a:t>The hajji is the fifth pillar of Islam it is about how the pilgrimage to mecca all Muslims must travel to mecca at least once in their lives.</a:t>
            </a:r>
            <a:endParaRPr lang="en-US" dirty="0"/>
          </a:p>
        </p:txBody>
      </p:sp>
    </p:spTree>
    <p:extLst>
      <p:ext uri="{BB962C8B-B14F-4D97-AF65-F5344CB8AC3E}">
        <p14:creationId xmlns:p14="http://schemas.microsoft.com/office/powerpoint/2010/main" val="2227685172"/>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31864" y="13855"/>
            <a:ext cx="45719" cy="62345"/>
          </a:xfrm>
        </p:spPr>
        <p:txBody>
          <a:bodyPr>
            <a:normAutofit fontScale="90000"/>
          </a:bodyPr>
          <a:lstStyle/>
          <a:p>
            <a:endParaRPr lang="en-US" dirty="0"/>
          </a:p>
        </p:txBody>
      </p:sp>
      <p:sp>
        <p:nvSpPr>
          <p:cNvPr id="3" name="Content Placeholder 2"/>
          <p:cNvSpPr>
            <a:spLocks noGrp="1"/>
          </p:cNvSpPr>
          <p:nvPr>
            <p:ph idx="1"/>
          </p:nvPr>
        </p:nvSpPr>
        <p:spPr>
          <a:xfrm>
            <a:off x="381000" y="304802"/>
            <a:ext cx="8229600" cy="3386302"/>
          </a:xfrm>
        </p:spPr>
        <p:txBody>
          <a:bodyPr>
            <a:noAutofit/>
          </a:bodyPr>
          <a:lstStyle/>
          <a:p>
            <a:pPr marL="0" indent="0">
              <a:buNone/>
            </a:pPr>
            <a:r>
              <a:rPr lang="en-US" sz="1600" dirty="0" smtClean="0"/>
              <a:t>Dear Bob,</a:t>
            </a:r>
          </a:p>
          <a:p>
            <a:pPr marL="0" indent="0">
              <a:buNone/>
            </a:pPr>
            <a:r>
              <a:rPr lang="en-US" sz="1600" dirty="0"/>
              <a:t>	</a:t>
            </a:r>
            <a:r>
              <a:rPr lang="en-US" sz="1600" dirty="0" smtClean="0"/>
              <a:t>I am going to tell you about my difficult  life in Arabia. I am a simple, regular townsperson. Where I live, it is called a crossroads location because it is in between three continents- Africa, Asia, and Europe. Usually, that would mean lots of visitors but because the desert is so big, there aren’t many.  </a:t>
            </a:r>
          </a:p>
          <a:p>
            <a:pPr marL="0" indent="0">
              <a:buNone/>
            </a:pPr>
            <a:r>
              <a:rPr lang="en-US" sz="1600" dirty="0"/>
              <a:t>	</a:t>
            </a:r>
            <a:r>
              <a:rPr lang="en-US" sz="1600" dirty="0" smtClean="0"/>
              <a:t>It is so hot and the air is always dry. In the deserts, there are these huge hills of sand called sand dunes that can reach up to 800 ft. high and can stretch for hundreds of miles! They may be fun to roll around in, but there is still no surfing like where you live! Also, there are wet spot in the desert called an oasis’. That’s where my town is but there is still not much water so its hard for plants and animals to survive. </a:t>
            </a:r>
          </a:p>
          <a:p>
            <a:pPr marL="0" indent="0">
              <a:buNone/>
            </a:pPr>
            <a:r>
              <a:rPr lang="en-US" sz="1600" dirty="0"/>
              <a:t>	</a:t>
            </a:r>
            <a:r>
              <a:rPr lang="en-US" sz="1600" dirty="0" smtClean="0"/>
              <a:t>We have something called a souk and its basically a market were merchants sell items such as </a:t>
            </a:r>
            <a:r>
              <a:rPr lang="en-US" sz="1600" dirty="0"/>
              <a:t>spices, gold, leather and other </a:t>
            </a:r>
            <a:r>
              <a:rPr lang="en-US" sz="1600" dirty="0" smtClean="0"/>
              <a:t>goods. But we still don’t have everything you have in your markets! That’s all for right now so bye!</a:t>
            </a:r>
            <a:endParaRPr lang="en-US" sz="16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33800"/>
            <a:ext cx="3352801" cy="3184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7810" y="3631667"/>
            <a:ext cx="3746189" cy="3226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4805" y="5326038"/>
            <a:ext cx="2362200" cy="1538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4805" y="3703774"/>
            <a:ext cx="2362200" cy="1592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9254059"/>
      </p:ext>
    </p:extLst>
  </p:cSld>
  <p:clrMapOvr>
    <a:masterClrMapping/>
  </p:clrMapOvr>
  <mc:AlternateContent xmlns:mc="http://schemas.openxmlformats.org/markup-compatibility/2006">
    <mc:Choice xmlns:p14="http://schemas.microsoft.com/office/powerpoint/2010/main" Requires="p14">
      <p:transition spd="slow" p14:dur="4500">
        <p14:shred/>
        <p:sndAc>
          <p:stSnd>
            <p:snd r:embed="rId2" name="drumroll.wav"/>
          </p:stSnd>
        </p:sndAc>
      </p:transition>
    </mc:Choice>
    <mc:Fallback>
      <p:transition spd="slow">
        <p:fade/>
        <p:sndAc>
          <p:stSnd>
            <p:snd r:embed="rId2"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88</TotalTime>
  <Words>683</Words>
  <Application>Microsoft Office PowerPoint</Application>
  <PresentationFormat>On-screen Show (4:3)</PresentationFormat>
  <Paragraphs>87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Trek</vt:lpstr>
      <vt:lpstr>PowerPoint Presentation</vt:lpstr>
      <vt:lpstr>ISLAM EMPIRE’S</vt:lpstr>
      <vt:lpstr>PowerPoint Presentation</vt:lpstr>
      <vt:lpstr>shahada</vt:lpstr>
      <vt:lpstr>Salah</vt:lpstr>
      <vt:lpstr>zakat</vt:lpstr>
      <vt:lpstr>Sawm</vt:lpstr>
      <vt:lpstr>hajji</vt:lpstr>
      <vt:lpstr>PowerPoint Presentation</vt:lpstr>
      <vt:lpstr>The Quran states that women and men are equal. The role of women in Islam is to be a dutiful wife, and to care for her children. Before women in Islam had the same rights as men, they were treated like slaves. Out in public, women in Islam must dress a certain way.</vt:lpstr>
      <vt:lpstr>Images pasted from…</vt:lpstr>
      <vt:lpstr>PowerPoint Presentation</vt:lpstr>
      <vt:lpstr>PowerPoint Presentation</vt:lpstr>
      <vt:lpstr>Islam Today</vt:lpstr>
    </vt:vector>
  </TitlesOfParts>
  <Company>San Diego Unified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Student</cp:lastModifiedBy>
  <cp:revision>10</cp:revision>
  <dcterms:created xsi:type="dcterms:W3CDTF">2012-12-06T21:07:30Z</dcterms:created>
  <dcterms:modified xsi:type="dcterms:W3CDTF">2012-12-20T21:03:11Z</dcterms:modified>
</cp:coreProperties>
</file>